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2" r:id="rId6"/>
    <p:sldId id="323" r:id="rId7"/>
    <p:sldId id="321" r:id="rId8"/>
    <p:sldId id="322" r:id="rId9"/>
    <p:sldId id="320" r:id="rId10"/>
    <p:sldId id="300" r:id="rId11"/>
    <p:sldId id="296" r:id="rId12"/>
    <p:sldId id="313" r:id="rId13"/>
    <p:sldId id="316" r:id="rId14"/>
    <p:sldId id="317" r:id="rId15"/>
    <p:sldId id="324" r:id="rId16"/>
    <p:sldId id="318" r:id="rId17"/>
    <p:sldId id="319" r:id="rId18"/>
    <p:sldId id="325" r:id="rId19"/>
    <p:sldId id="326" r:id="rId20"/>
    <p:sldId id="328" r:id="rId21"/>
    <p:sldId id="327" r:id="rId22"/>
    <p:sldId id="315" r:id="rId23"/>
    <p:sldId id="294" r:id="rId24"/>
    <p:sldId id="314" r:id="rId25"/>
    <p:sldId id="310" r:id="rId26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FD02E-D45A-4344-A8E1-71211BE705D8}" v="353" dt="2023-02-07T17:08:01.149"/>
    <p1510:client id="{6D23A412-5965-456B-AFDC-8705478ACF73}" v="11" dt="2023-02-07T10:34:51.739"/>
    <p1510:client id="{7EF93EB4-DEC6-4C00-B5EA-79D023043D61}" v="14" dt="2023-02-07T00:17:45.312"/>
    <p1510:client id="{DB8ECEE3-E571-4E70-BD3D-0FC356B4063B}" v="25" dt="2023-02-07T10:25:34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DCE1B-7A18-4686-BBC4-200950DBE7DF}" type="datetime1">
              <a:rPr lang="pt-PT" smtClean="0"/>
              <a:t>08/02/2023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EC9F3-704D-468C-A218-B610F69C742D}" type="datetime1">
              <a:rPr lang="pt-PT" smtClean="0"/>
              <a:pPr/>
              <a:t>08/02/2023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Grupo 18 de li4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Condutor da apresentação identifica-se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28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Apresenta restantes elementos do grupo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3388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Falar um pouquinho dos motivos da dona </a:t>
            </a:r>
            <a:r>
              <a:rPr lang="pt-PT" err="1"/>
              <a:t>carmo</a:t>
            </a:r>
            <a:r>
              <a:rPr lang="pt-PT"/>
              <a:t> e objetivos</a:t>
            </a:r>
          </a:p>
          <a:p>
            <a:r>
              <a:rPr lang="pt-PT"/>
              <a:t>Viabilidade falar de custos reduzidos de manutenção e os de criação do software devem ser cobertos pelas rendas dos quartos que aluga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489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Falar da reunião, inquéritos, analise de feiras detalhados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noProof="0" smtClean="0"/>
              <a:t>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60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>
                <a:effectLst/>
                <a:latin typeface="Times New Roman" panose="02020603050405020304" pitchFamily="18" charset="0"/>
              </a:rPr>
              <a:t>Após todos os requisitos terem sido revistos pela equipa de analistas,</a:t>
            </a:r>
            <a:br>
              <a:rPr lang="pt-PT"/>
            </a:br>
            <a:r>
              <a:rPr lang="pt-PT">
                <a:effectLst/>
                <a:latin typeface="Times New Roman" panose="02020603050405020304" pitchFamily="18" charset="0"/>
              </a:rPr>
              <a:t>realizou-se uma reunião com todos os intervenientes no processo para</a:t>
            </a:r>
            <a:br>
              <a:rPr lang="pt-PT"/>
            </a:br>
            <a:r>
              <a:rPr lang="pt-PT">
                <a:effectLst/>
                <a:latin typeface="Times New Roman" panose="02020603050405020304" pitchFamily="18" charset="0"/>
              </a:rPr>
              <a:t>fazer a sua validação.</a:t>
            </a:r>
          </a:p>
          <a:p>
            <a:r>
              <a:rPr lang="pt-PT">
                <a:effectLst/>
                <a:latin typeface="Times New Roman" panose="02020603050405020304" pitchFamily="18" charset="0"/>
              </a:rPr>
              <a:t>Vista a vista, vertente a vertente, requisito a requisito, a equipa do projeto</a:t>
            </a:r>
            <a:br>
              <a:rPr lang="pt-PT"/>
            </a:br>
            <a:r>
              <a:rPr lang="pt-PT">
                <a:effectLst/>
                <a:latin typeface="Times New Roman" panose="02020603050405020304" pitchFamily="18" charset="0"/>
              </a:rPr>
              <a:t>reviu a documentação produzida, corrigindo algumas questões de</a:t>
            </a:r>
            <a:br>
              <a:rPr lang="pt-PT"/>
            </a:br>
            <a:r>
              <a:rPr lang="pt-PT">
                <a:effectLst/>
                <a:latin typeface="Times New Roman" panose="02020603050405020304" pitchFamily="18" charset="0"/>
              </a:rPr>
              <a:t>pormenor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858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Apresentam as funcionalidades do utilizador no site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noProof="0" smtClean="0"/>
              <a:t>9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1447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750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840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Marcador de Posição de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e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27" name="Marcador de Posição de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0" name="Marcador de Posição do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5" name="Marcador de Posição do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6" name="Marcador de Posição do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7" name="Marcador de Posição do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8" name="Marcador de Posição do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9" name="Marcador de Posição do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7" name="Marcador de Posição do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8" name="Marcador de Posição do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9" name="Marcador de Posição do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2" name="Marcador de Posição do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4" name="Marcador de Posição do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6" name="Marcador de Posição do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7" name="Marcador de Posição do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8" name="Marcador de Posição do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9" name="Marcador de Posição do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0" name="Marcador de Posição do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1" name="Marcador de Posição do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3" name="Marcador de Posição do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4" name="Marcador de Posição do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6" name="Marcador de Posição do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9" name="Marcador de Posição do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0" name="Marcador de Posição do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Posição d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37" name="Marcador de Posição do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38" name="Marcador de Posição do Número do Diapositivo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Equipa 4 Pesso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Grupo 8 Pesso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5" name="Marcador de Posição d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6" name="Marcador de Posição d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7" name="Marcador de Posição d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58" name="Marcador de Posição d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4" name="Marcador de Posição do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2" name="Marcador de Posição do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9" name="Marcador de Posição do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3" name="Marcador de Posição do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0" name="Marcador de Posição do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4" name="Marcador de Posição do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1" name="Marcador de Posição do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5" name="Marcador de Posição do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úd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7" name="Marcador de Posição do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4" name="Marcador de Posição de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e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9" name="Marcador de Posição do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e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ção de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8" name="Marcador de Posição do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4" name="Marcador de Posição do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5" name="Marcador de Posição do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6" name="Marcador de Posição do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7" name="Marcador de Posição do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1" name="Marcador de Posição do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2" name="Marcador de Posição do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3" name="Marcador de Posição do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4" name="Marcador de Posição do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2" name="Marcador de Posição do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13" name="Marcador de Posição do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" name="Conexão Reta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8" name="Marcador de Posição do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0" name="Marcador de Posição do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3" name="Marcador de Posição do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4" name="Marcador de Posição do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o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2" name="Marcador de Posição do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3" name="Marcador de Posição do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4" name="Marcador de Posição do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6" name="Marcador de Posição do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7" name="Marcador de Posição d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8" name="Marcador de Posição do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9" name="Marcador de Posição do Número do Diapositivo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3837A-7AEB-7B3F-2FF3-D234D5EA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3722459" cy="1325563"/>
          </a:xfrm>
        </p:spPr>
        <p:txBody>
          <a:bodyPr anchor="b">
            <a:normAutofit/>
          </a:bodyPr>
          <a:lstStyle/>
          <a:p>
            <a:r>
              <a:rPr lang="pt-PT" sz="4800" err="1"/>
              <a:t>B</a:t>
            </a:r>
            <a:r>
              <a:rPr lang="pt-PT" sz="3600" err="1">
                <a:solidFill>
                  <a:srgbClr val="FF0000"/>
                </a:solidFill>
              </a:rPr>
              <a:t>e</a:t>
            </a:r>
            <a:r>
              <a:rPr lang="pt-PT" sz="4800" err="1"/>
              <a:t>feira</a:t>
            </a:r>
            <a:br>
              <a:rPr lang="pt-PT"/>
            </a:br>
            <a:r>
              <a:rPr lang="pt-PT" sz="1800"/>
              <a:t>gestor de feiras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pt-PT" sz="1900"/>
              <a:t>Universidade do Minho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D3658E-9C86-0F1B-E31B-5414F1BE8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pt-PT" sz="1900"/>
              <a:t>Laboratórios de Informática IV</a:t>
            </a:r>
            <a:endParaRPr lang="en-US" sz="190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AC8567-5FB9-C9B3-2929-A32AC2B5FB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7 de </a:t>
            </a:r>
            <a:r>
              <a:rPr lang="en-US" err="1"/>
              <a:t>fevereiro</a:t>
            </a:r>
            <a:r>
              <a:rPr lang="en-US"/>
              <a:t> de 2023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2EC067-444E-A9B1-403D-B1E59BAD99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1834086"/>
          </a:xfrm>
        </p:spPr>
        <p:txBody>
          <a:bodyPr>
            <a:normAutofit/>
          </a:bodyPr>
          <a:lstStyle/>
          <a:p>
            <a:r>
              <a:rPr lang="en-US"/>
              <a:t>Alexandre Martins</a:t>
            </a:r>
          </a:p>
          <a:p>
            <a:r>
              <a:rPr lang="en-US"/>
              <a:t>Bernardo Escudeiro</a:t>
            </a:r>
          </a:p>
          <a:p>
            <a:r>
              <a:rPr lang="en-US"/>
              <a:t>Eduardo Rocha</a:t>
            </a:r>
          </a:p>
          <a:p>
            <a:r>
              <a:rPr lang="en-US"/>
              <a:t>Guilherme Marques</a:t>
            </a:r>
          </a:p>
          <a:p>
            <a:r>
              <a:rPr lang="en-US"/>
              <a:t>Hugo Martins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4" name="Date Placeholder 10">
            <a:extLst>
              <a:ext uri="{FF2B5EF4-FFF2-40B4-BE49-F238E27FC236}">
                <a16:creationId xmlns:a16="http://schemas.microsoft.com/office/drawing/2014/main" id="{423F2B35-A77B-CC3A-BE17-B30D1836209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030046" y="6356350"/>
            <a:ext cx="18371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Laboratórios de informática IV</a:t>
            </a:r>
          </a:p>
        </p:txBody>
      </p:sp>
      <p:sp>
        <p:nvSpPr>
          <p:cNvPr id="26" name="Footer Placeholder 11">
            <a:extLst>
              <a:ext uri="{FF2B5EF4-FFF2-40B4-BE49-F238E27FC236}">
                <a16:creationId xmlns:a16="http://schemas.microsoft.com/office/drawing/2014/main" id="{81C6EB3A-CD89-12D2-171B-FA1681335B4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900864" y="6356350"/>
            <a:ext cx="324394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/>
              <a:t>BeFeira – O seu Gestor de feiras online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081A5D9A-FB23-E66C-BE30-661E03050D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noProof="0" smtClean="0"/>
              <a:pPr rtl="0">
                <a:spcAft>
                  <a:spcPts val="600"/>
                </a:spcAft>
              </a:pPr>
              <a:t>1</a:t>
            </a:fld>
            <a:endParaRPr lang="pt-PT" noProof="0"/>
          </a:p>
        </p:txBody>
      </p:sp>
      <p:pic>
        <p:nvPicPr>
          <p:cNvPr id="6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4EB129AB-294F-F5F4-9054-F170DC249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0" t="14493" r="47909" b="47826"/>
          <a:stretch/>
        </p:blipFill>
        <p:spPr>
          <a:xfrm>
            <a:off x="3022256" y="1666587"/>
            <a:ext cx="1387921" cy="15028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86806A-0183-1484-B33F-AA236639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" y="442582"/>
            <a:ext cx="1871662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EDDD0-5A49-6B24-AE00-40820139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3ªFASE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4530DC4C-726D-5E32-C323-2D40C6AC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E8EF587-63CB-9341-8A19-B972C64E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60145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3AFB93E8-C9DF-CE04-4755-AD7559B8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10</a:t>
            </a:fld>
            <a:endParaRPr lang="pt-PT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D2CCD-CB73-25A5-FD35-F8E18D137A26}"/>
              </a:ext>
            </a:extLst>
          </p:cNvPr>
          <p:cNvSpPr txBox="1"/>
          <p:nvPr/>
        </p:nvSpPr>
        <p:spPr>
          <a:xfrm>
            <a:off x="5716521" y="2220845"/>
            <a:ext cx="578503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/>
              <a:t>Na terceira e última fase o grupo decidiu seguir um plano de trabalho, mediante a seguinte ordem:</a:t>
            </a:r>
          </a:p>
          <a:p>
            <a:pPr algn="just"/>
            <a:endParaRPr lang="pt-PT"/>
          </a:p>
          <a:p>
            <a:pPr algn="just"/>
            <a:r>
              <a:rPr lang="pt-PT"/>
              <a:t>•Refinar o modelo lógico ;</a:t>
            </a:r>
          </a:p>
          <a:p>
            <a:pPr algn="just"/>
            <a:r>
              <a:rPr lang="pt-PT">
                <a:ea typeface="+mn-lt"/>
                <a:cs typeface="+mn-lt"/>
              </a:rPr>
              <a:t>•Decisão de quais seriam as classes a criar seguindo o modelo logico;</a:t>
            </a:r>
          </a:p>
          <a:p>
            <a:pPr algn="just"/>
            <a:r>
              <a:rPr lang="pt-PT">
                <a:ea typeface="+mn-lt"/>
                <a:cs typeface="+mn-lt"/>
              </a:rPr>
              <a:t>•Criar controladores;</a:t>
            </a:r>
            <a:endParaRPr lang="pt-PT"/>
          </a:p>
          <a:p>
            <a:pPr algn="just"/>
            <a:r>
              <a:rPr lang="pt-PT">
                <a:ea typeface="+mn-lt"/>
                <a:cs typeface="+mn-lt"/>
              </a:rPr>
              <a:t>•Criação de serviços;</a:t>
            </a:r>
            <a:endParaRPr lang="pt-PT"/>
          </a:p>
          <a:p>
            <a:pPr algn="just"/>
            <a:r>
              <a:rPr lang="pt-PT">
                <a:ea typeface="+mn-lt"/>
                <a:cs typeface="+mn-lt"/>
              </a:rPr>
              <a:t>•Criação das paginas em </a:t>
            </a:r>
            <a:r>
              <a:rPr lang="pt-PT" i="1" err="1">
                <a:ea typeface="+mn-lt"/>
                <a:cs typeface="+mn-lt"/>
              </a:rPr>
              <a:t>Razor</a:t>
            </a:r>
            <a:r>
              <a:rPr lang="pt-PT">
                <a:ea typeface="+mn-lt"/>
                <a:cs typeface="+mn-lt"/>
              </a:rPr>
              <a:t>;</a:t>
            </a:r>
            <a:endParaRPr lang="pt-PT"/>
          </a:p>
          <a:p>
            <a:pPr algn="just"/>
            <a:r>
              <a:rPr lang="pt-PT">
                <a:ea typeface="+mn-lt"/>
                <a:cs typeface="+mn-lt"/>
              </a:rPr>
              <a:t>•Aprimoramento visual das páginas com auxilio de </a:t>
            </a:r>
            <a:r>
              <a:rPr lang="pt-PT" i="1">
                <a:ea typeface="+mn-lt"/>
                <a:cs typeface="+mn-lt"/>
              </a:rPr>
              <a:t>CSS</a:t>
            </a:r>
            <a:r>
              <a:rPr lang="pt-PT">
                <a:ea typeface="+mn-lt"/>
                <a:cs typeface="+mn-lt"/>
              </a:rPr>
              <a:t>;</a:t>
            </a:r>
            <a:endParaRPr lang="pt-PT"/>
          </a:p>
          <a:p>
            <a:endParaRPr lang="pt-PT">
              <a:ea typeface="+mn-lt"/>
              <a:cs typeface="+mn-lt"/>
            </a:endParaRPr>
          </a:p>
          <a:p>
            <a:endParaRPr lang="pt-PT">
              <a:ea typeface="+mn-lt"/>
              <a:cs typeface="+mn-lt"/>
            </a:endParaRPr>
          </a:p>
          <a:p>
            <a:endParaRPr lang="pt-PT">
              <a:ea typeface="+mn-lt"/>
              <a:cs typeface="+mn-lt"/>
            </a:endParaRPr>
          </a:p>
          <a:p>
            <a:r>
              <a:rPr lang="pt-PT">
                <a:ea typeface="+mn-lt"/>
                <a:cs typeface="+mn-lt"/>
              </a:rPr>
              <a:t>     </a:t>
            </a:r>
          </a:p>
          <a:p>
            <a:r>
              <a:rPr lang="pt-PT">
                <a:ea typeface="+mn-lt"/>
                <a:cs typeface="+mn-lt"/>
              </a:rPr>
              <a:t>         </a:t>
            </a:r>
            <a:endParaRPr lang="pt-PT" err="1"/>
          </a:p>
          <a:p>
            <a:endParaRPr lang="pt-PT"/>
          </a:p>
        </p:txBody>
      </p:sp>
      <p:pic>
        <p:nvPicPr>
          <p:cNvPr id="4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429ADDD5-E833-6CEB-BD12-776DB966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5" y="2219008"/>
            <a:ext cx="4410973" cy="19388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918AEBB-D700-122B-C2DE-203114B9FF57}"/>
              </a:ext>
            </a:extLst>
          </p:cNvPr>
          <p:cNvSpPr txBox="1"/>
          <p:nvPr/>
        </p:nvSpPr>
        <p:spPr>
          <a:xfrm>
            <a:off x="244095" y="4158890"/>
            <a:ext cx="44074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Figura 2 – Tabela da Base de Dados </a:t>
            </a:r>
            <a:r>
              <a:rPr lang="pt-PT" i="1" u="sng"/>
              <a:t>Stand</a:t>
            </a:r>
            <a:r>
              <a:rPr lang="pt-PT" i="1"/>
              <a:t> </a:t>
            </a:r>
            <a:r>
              <a:rPr lang="pt-PT"/>
              <a:t>.</a:t>
            </a:r>
            <a:endParaRPr lang="pt-PT" u="sng"/>
          </a:p>
        </p:txBody>
      </p:sp>
    </p:spTree>
    <p:extLst>
      <p:ext uri="{BB962C8B-B14F-4D97-AF65-F5344CB8AC3E}">
        <p14:creationId xmlns:p14="http://schemas.microsoft.com/office/powerpoint/2010/main" val="152200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433A1-635C-C884-6463-C434EB11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405" y="1264829"/>
            <a:ext cx="6507735" cy="734243"/>
          </a:xfrm>
        </p:spPr>
        <p:txBody>
          <a:bodyPr>
            <a:normAutofit fontScale="90000"/>
          </a:bodyPr>
          <a:lstStyle/>
          <a:p>
            <a:r>
              <a:rPr lang="pt-PT"/>
              <a:t>FERRAMENTAS E Software Utilizados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66D9A5A-E75D-A1B2-3727-FBE2E3CF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0B503260-9006-332E-8AC6-4B0D8C43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63873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0E84BCE6-7AC8-62ED-FA1F-E0DD72BC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11</a:t>
            </a:fld>
            <a:endParaRPr lang="pt-PT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CFA064-47AD-6C25-3AEA-245817875B9E}"/>
              </a:ext>
            </a:extLst>
          </p:cNvPr>
          <p:cNvSpPr txBox="1"/>
          <p:nvPr/>
        </p:nvSpPr>
        <p:spPr>
          <a:xfrm>
            <a:off x="5086825" y="2101102"/>
            <a:ext cx="616017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/>
              <a:t>Após uma discussão e análise de quais seriam as melhores ferramentas para a realização do projeto, o grupo decidiu utilizar:</a:t>
            </a:r>
          </a:p>
          <a:p>
            <a:pPr algn="just"/>
            <a:r>
              <a:rPr lang="pt-PT">
                <a:ea typeface="+mn-lt"/>
                <a:cs typeface="+mn-lt"/>
              </a:rPr>
              <a:t>➝ </a:t>
            </a:r>
            <a:r>
              <a:rPr lang="pt-PT" i="1">
                <a:ea typeface="+mn-lt"/>
                <a:cs typeface="+mn-lt"/>
              </a:rPr>
              <a:t>Microsoft Visual </a:t>
            </a:r>
            <a:r>
              <a:rPr lang="pt-PT" i="1" err="1">
                <a:ea typeface="+mn-lt"/>
                <a:cs typeface="+mn-lt"/>
              </a:rPr>
              <a:t>Studio</a:t>
            </a:r>
            <a:r>
              <a:rPr lang="pt-PT">
                <a:ea typeface="+mn-lt"/>
                <a:cs typeface="+mn-lt"/>
              </a:rPr>
              <a:t>;</a:t>
            </a:r>
          </a:p>
          <a:p>
            <a:pPr algn="just"/>
            <a:r>
              <a:rPr lang="pt-PT">
                <a:ea typeface="+mn-lt"/>
                <a:cs typeface="+mn-lt"/>
              </a:rPr>
              <a:t>➝ </a:t>
            </a:r>
            <a:r>
              <a:rPr lang="pt-PT" i="1">
                <a:ea typeface="+mn-lt"/>
                <a:cs typeface="+mn-lt"/>
              </a:rPr>
              <a:t>Microsoft SQL Server Management </a:t>
            </a:r>
            <a:r>
              <a:rPr lang="pt-PT" i="1" err="1">
                <a:ea typeface="+mn-lt"/>
                <a:cs typeface="+mn-lt"/>
              </a:rPr>
              <a:t>Studio</a:t>
            </a:r>
            <a:r>
              <a:rPr lang="pt-PT" i="1">
                <a:ea typeface="+mn-lt"/>
                <a:cs typeface="+mn-lt"/>
              </a:rPr>
              <a:t> 18</a:t>
            </a:r>
            <a:r>
              <a:rPr lang="pt-PT">
                <a:ea typeface="+mn-lt"/>
                <a:cs typeface="+mn-lt"/>
              </a:rPr>
              <a:t>;</a:t>
            </a:r>
          </a:p>
          <a:p>
            <a:pPr algn="just"/>
            <a:r>
              <a:rPr lang="pt-PT">
                <a:ea typeface="+mn-lt"/>
                <a:cs typeface="+mn-lt"/>
              </a:rPr>
              <a:t>➝ </a:t>
            </a:r>
            <a:r>
              <a:rPr lang="pt-PT" i="1">
                <a:ea typeface="+mn-lt"/>
                <a:cs typeface="+mn-lt"/>
              </a:rPr>
              <a:t>SQL Server</a:t>
            </a:r>
            <a:r>
              <a:rPr lang="pt-PT">
                <a:ea typeface="+mn-lt"/>
                <a:cs typeface="+mn-lt"/>
              </a:rPr>
              <a:t>;</a:t>
            </a:r>
          </a:p>
          <a:p>
            <a:pPr algn="just"/>
            <a:r>
              <a:rPr lang="pt-PT">
                <a:ea typeface="+mn-lt"/>
                <a:cs typeface="+mn-lt"/>
              </a:rPr>
              <a:t>➝ </a:t>
            </a:r>
            <a:r>
              <a:rPr lang="pt-PT" i="1">
                <a:ea typeface="+mn-lt"/>
                <a:cs typeface="+mn-lt"/>
              </a:rPr>
              <a:t>.NET e </a:t>
            </a:r>
            <a:r>
              <a:rPr lang="pt-PT" i="1" err="1">
                <a:ea typeface="+mn-lt"/>
                <a:cs typeface="+mn-lt"/>
              </a:rPr>
              <a:t>Blazor</a:t>
            </a:r>
            <a:r>
              <a:rPr lang="pt-PT" i="1">
                <a:ea typeface="+mn-lt"/>
                <a:cs typeface="+mn-lt"/>
              </a:rPr>
              <a:t> / </a:t>
            </a:r>
            <a:r>
              <a:rPr lang="pt-PT" i="1" err="1">
                <a:ea typeface="+mn-lt"/>
                <a:cs typeface="+mn-lt"/>
              </a:rPr>
              <a:t>Razor</a:t>
            </a:r>
            <a:r>
              <a:rPr lang="pt-PT">
                <a:ea typeface="+mn-lt"/>
                <a:cs typeface="+mn-lt"/>
              </a:rPr>
              <a:t>;</a:t>
            </a:r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55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34F93-42AF-3D7B-7108-47269C0E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Estrutura do projeto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56C36EC6-7981-B9B9-7F31-97281E44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84C83A83-A4E8-BCB7-C395-49EECEB4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2418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07BF3C29-6294-8BD3-6F40-B9A1A3D4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055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12</a:t>
            </a:fld>
            <a:endParaRPr lang="pt-PT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68AE1D-B3E3-4F7F-A0D3-233870434907}"/>
              </a:ext>
            </a:extLst>
          </p:cNvPr>
          <p:cNvSpPr txBox="1"/>
          <p:nvPr/>
        </p:nvSpPr>
        <p:spPr>
          <a:xfrm>
            <a:off x="830036" y="1211036"/>
            <a:ext cx="4367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D9AAF5-1D7A-4C96-C8A6-6452E7842C82}"/>
              </a:ext>
            </a:extLst>
          </p:cNvPr>
          <p:cNvSpPr txBox="1"/>
          <p:nvPr/>
        </p:nvSpPr>
        <p:spPr>
          <a:xfrm>
            <a:off x="5919724" y="1770577"/>
            <a:ext cx="49666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Cliente:</a:t>
            </a:r>
          </a:p>
          <a:p>
            <a:r>
              <a:rPr lang="pt-PT"/>
              <a:t>     • Serviços;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Páginas </a:t>
            </a:r>
            <a:r>
              <a:rPr lang="pt-PT" i="1" err="1"/>
              <a:t>Razor</a:t>
            </a:r>
            <a:r>
              <a:rPr lang="pt-PT"/>
              <a:t>;</a:t>
            </a:r>
          </a:p>
          <a:p>
            <a:endParaRPr lang="pt-PT"/>
          </a:p>
          <a:p>
            <a:r>
              <a:rPr lang="pt-PT"/>
              <a:t>Servidor: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Controladores;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</a:t>
            </a:r>
            <a:r>
              <a:rPr lang="pt-PT" i="1"/>
              <a:t>Data</a:t>
            </a:r>
            <a:r>
              <a:rPr lang="pt-PT"/>
              <a:t>;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</a:t>
            </a:r>
            <a:r>
              <a:rPr lang="pt-PT" i="1" err="1"/>
              <a:t>Migrations</a:t>
            </a:r>
            <a:r>
              <a:rPr lang="pt-PT"/>
              <a:t>;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</a:t>
            </a:r>
            <a:r>
              <a:rPr lang="pt-PT" i="1" err="1"/>
              <a:t>Imports</a:t>
            </a:r>
            <a:r>
              <a:rPr lang="pt-PT"/>
              <a:t>;</a:t>
            </a:r>
          </a:p>
          <a:p>
            <a:endParaRPr lang="pt-PT"/>
          </a:p>
          <a:p>
            <a:r>
              <a:rPr lang="pt-PT" i="1" err="1"/>
              <a:t>Shared</a:t>
            </a:r>
            <a:r>
              <a:rPr lang="pt-PT"/>
              <a:t>:</a:t>
            </a:r>
          </a:p>
          <a:p>
            <a:r>
              <a:rPr lang="pt-PT"/>
              <a:t>     </a:t>
            </a:r>
            <a:r>
              <a:rPr lang="pt-PT">
                <a:ea typeface="+mn-lt"/>
                <a:cs typeface="+mn-lt"/>
              </a:rPr>
              <a:t>•</a:t>
            </a:r>
            <a:r>
              <a:rPr lang="pt-PT"/>
              <a:t> Classes; </a:t>
            </a:r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EAD766F0-808C-E583-C36B-1BB00528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5" y="1213468"/>
            <a:ext cx="2434855" cy="40653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E3860E-58FA-582B-F225-CF13174E96DF}"/>
              </a:ext>
            </a:extLst>
          </p:cNvPr>
          <p:cNvSpPr txBox="1"/>
          <p:nvPr/>
        </p:nvSpPr>
        <p:spPr>
          <a:xfrm>
            <a:off x="833437" y="5323794"/>
            <a:ext cx="3844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Figura 3 - Classes existentes no </a:t>
            </a:r>
            <a:r>
              <a:rPr lang="pt-PT" i="1" err="1"/>
              <a:t>Shared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32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FF215-C482-3CF8-C9A8-1EEB3BD3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ESTRATÉGIAS utilizadas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237BBF6D-24CF-F7E1-0AAD-D4EE3F8CD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24FA02BC-9CCA-2369-C405-7E058427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3964" y="6344805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56ED8EAB-455F-97C3-4B83-C2A39586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13</a:t>
            </a:fld>
            <a:endParaRPr lang="pt-PT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04F451-EFEA-53FF-13B1-B84FC62803B7}"/>
              </a:ext>
            </a:extLst>
          </p:cNvPr>
          <p:cNvSpPr txBox="1"/>
          <p:nvPr/>
        </p:nvSpPr>
        <p:spPr>
          <a:xfrm>
            <a:off x="5806126" y="2587006"/>
            <a:ext cx="5646964" cy="2538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Criação de tabelas(classes) na base de dados;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>
                <a:ea typeface="+mn-lt"/>
                <a:cs typeface="+mn-lt"/>
              </a:rPr>
              <a:t>Migração dos dados;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Povoamento das respetivas tabelas;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Criação de controladores;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Criação de serviços e respetivas interfaces;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Criação das páginas em </a:t>
            </a:r>
            <a:r>
              <a:rPr lang="pt-PT" i="1" err="1"/>
              <a:t>Razor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98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9D75A-22C7-934D-BE47-D9682469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Divisão do trabalho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C86D599F-A414-84E0-D929-9D70D216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653EB825-54A8-8215-6497-68AB1821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63873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3140D17-6241-6F78-D333-576C8302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14</a:t>
            </a:fld>
            <a:endParaRPr lang="pt-PT" noProof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3B4A5-4E0C-C11B-26F5-14356822F46D}"/>
              </a:ext>
            </a:extLst>
          </p:cNvPr>
          <p:cNvSpPr txBox="1"/>
          <p:nvPr/>
        </p:nvSpPr>
        <p:spPr>
          <a:xfrm>
            <a:off x="5987142" y="2149928"/>
            <a:ext cx="47761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/>
              <a:t>O grupo seguiu um conselho dado nas aulas por um docente , que aconselhou a realizar o trabalho por partes, para evitar divisões (estarem apenas pessoas no </a:t>
            </a:r>
            <a:r>
              <a:rPr lang="pt-PT" i="1" err="1"/>
              <a:t>frontend</a:t>
            </a:r>
            <a:r>
              <a:rPr lang="pt-PT"/>
              <a:t> e pessoas no </a:t>
            </a:r>
            <a:r>
              <a:rPr lang="pt-PT" i="1" err="1"/>
              <a:t>backend</a:t>
            </a:r>
            <a:r>
              <a:rPr lang="pt-PT"/>
              <a:t>). </a:t>
            </a:r>
          </a:p>
          <a:p>
            <a:pPr algn="just"/>
            <a:r>
              <a:rPr lang="pt-PT"/>
              <a:t>Assim o grupo decidiu fazer reuniões diárias. Foi analisado em cada dia o que foi feito e o que faltava fazer, dividindo as tarefas por grupos, similarmente ao estilo da divisão de trabalho que é feita numa empresa no dia a dia.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996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918EE269-C6C7-004E-25D2-E8EC3B03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34B7AD5-3A41-A50A-69C4-A7DDE28D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9327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6335297-E3EF-45B2-EB84-EBC5DD54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15</a:t>
            </a:fld>
            <a:endParaRPr lang="pt-PT" noProof="0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0E1877E-F8A5-8C6B-1EDD-5422DF90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532"/>
            <a:ext cx="8321614" cy="4691690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2377AC4F-FC42-62BD-572A-FCFA1D9E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59" y="716532"/>
            <a:ext cx="8335991" cy="4691690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72130B90-DB6C-D7B9-3157-82CB27134A02}"/>
              </a:ext>
            </a:extLst>
          </p:cNvPr>
          <p:cNvSpPr/>
          <p:nvPr/>
        </p:nvSpPr>
        <p:spPr>
          <a:xfrm>
            <a:off x="11071123" y="2083669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81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108031D-4BEB-2CC9-4D9E-07681D62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866846B4-A9FF-CCE8-E1BC-BD4DCA6B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9327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AC321ED-834B-378C-34D5-1AB39C7D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16</a:t>
            </a:fld>
            <a:endParaRPr lang="pt-PT" noProof="0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F381202B-7B21-ED8E-C00E-CC82C4F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78" y="659021"/>
            <a:ext cx="8824822" cy="4964860"/>
          </a:xfrm>
          <a:prstGeom prst="rect">
            <a:avLst/>
          </a:prstGeom>
        </p:spPr>
      </p:pic>
      <p:pic>
        <p:nvPicPr>
          <p:cNvPr id="14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552810E6-0C0C-B8E8-6BD5-A9F2F3AC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428"/>
            <a:ext cx="8824822" cy="4964861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89627E3A-AE67-2BAF-7F9D-860A31735F7D}"/>
              </a:ext>
            </a:extLst>
          </p:cNvPr>
          <p:cNvSpPr/>
          <p:nvPr/>
        </p:nvSpPr>
        <p:spPr>
          <a:xfrm>
            <a:off x="11071123" y="2447462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99F55939-4FF5-EE4A-9CEF-B690C80CA01A}"/>
              </a:ext>
            </a:extLst>
          </p:cNvPr>
          <p:cNvSpPr/>
          <p:nvPr/>
        </p:nvSpPr>
        <p:spPr>
          <a:xfrm>
            <a:off x="4930878" y="1754288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955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19D3AA43-C31D-9CC5-44D2-D534CDDB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79D8F346-F9DE-9D13-2C89-DEC413C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691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29AF1391-FCA9-FF7D-4DD2-0AC73B32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17</a:t>
            </a:fld>
            <a:endParaRPr lang="pt-PT" noProof="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C5EC0B-C91A-991D-3C81-C023C1D3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04" y="630067"/>
            <a:ext cx="8810445" cy="4964861"/>
          </a:xfrm>
          <a:prstGeom prst="rect">
            <a:avLst/>
          </a:prstGeom>
        </p:spPr>
      </p:pic>
      <p:pic>
        <p:nvPicPr>
          <p:cNvPr id="2" name="Imagem 12">
            <a:extLst>
              <a:ext uri="{FF2B5EF4-FFF2-40B4-BE49-F238E27FC236}">
                <a16:creationId xmlns:a16="http://schemas.microsoft.com/office/drawing/2014/main" id="{1CD31E5A-9049-FC12-8E6A-73771952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0" y="939286"/>
            <a:ext cx="7993626" cy="4493989"/>
          </a:xfrm>
          <a:prstGeom prst="rect">
            <a:avLst/>
          </a:prstGeom>
        </p:spPr>
      </p:pic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4BC9FDB7-01D9-DE45-5727-5FFFF7D90C46}"/>
              </a:ext>
            </a:extLst>
          </p:cNvPr>
          <p:cNvSpPr/>
          <p:nvPr/>
        </p:nvSpPr>
        <p:spPr>
          <a:xfrm>
            <a:off x="9389807" y="3058461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755F0E92-EAF0-5F72-5534-D436FA081F06}"/>
              </a:ext>
            </a:extLst>
          </p:cNvPr>
          <p:cNvSpPr/>
          <p:nvPr/>
        </p:nvSpPr>
        <p:spPr>
          <a:xfrm>
            <a:off x="5412658" y="1044305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306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D7D32641-1593-4504-7ACE-8B5D81AD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59B20D1-FE55-CD07-F6E7-CC47C550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17873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A45D1805-F73B-CA45-B155-F2955833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18</a:t>
            </a:fld>
            <a:endParaRPr lang="pt-PT" noProof="0"/>
          </a:p>
        </p:txBody>
      </p:sp>
      <p:pic>
        <p:nvPicPr>
          <p:cNvPr id="13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17F13F19-8BE6-9E27-7C44-537BADE9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85" y="286880"/>
            <a:ext cx="8882332" cy="4993616"/>
          </a:xfrm>
          <a:prstGeom prst="rect">
            <a:avLst/>
          </a:prstGeom>
        </p:spPr>
      </p:pic>
      <p:pic>
        <p:nvPicPr>
          <p:cNvPr id="2" name="Imagem 13">
            <a:extLst>
              <a:ext uri="{FF2B5EF4-FFF2-40B4-BE49-F238E27FC236}">
                <a16:creationId xmlns:a16="http://schemas.microsoft.com/office/drawing/2014/main" id="{CDD40E76-8FC2-86AF-09A8-A0D4324D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97" y="2222421"/>
            <a:ext cx="8163463" cy="3487847"/>
          </a:xfrm>
          <a:prstGeom prst="rect">
            <a:avLst/>
          </a:prstGeom>
        </p:spPr>
      </p:pic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1C4418-2A36-101B-F104-E34BB765AF3C}"/>
              </a:ext>
            </a:extLst>
          </p:cNvPr>
          <p:cNvSpPr/>
          <p:nvPr/>
        </p:nvSpPr>
        <p:spPr>
          <a:xfrm rot="10800000">
            <a:off x="11061291" y="433248"/>
            <a:ext cx="390832" cy="25563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966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600C-5AF2-628D-5E41-C468713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260" y="540862"/>
            <a:ext cx="6990607" cy="788574"/>
          </a:xfrm>
        </p:spPr>
        <p:txBody>
          <a:bodyPr>
            <a:normAutofit fontScale="90000"/>
          </a:bodyPr>
          <a:lstStyle/>
          <a:p>
            <a:r>
              <a:rPr lang="pt-PT"/>
              <a:t>Comentário Final/Possíveis Melhorias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A7141616-11B8-CEDF-2D03-1FAF75D2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491EF64A-73EC-789A-E0A8-B8997A46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9327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9535BBE3-51E7-5DA9-E111-D0D43AE5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19</a:t>
            </a:fld>
            <a:endParaRPr lang="pt-PT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13DB5C-0D73-A038-94BB-34B20578ABBC}"/>
              </a:ext>
            </a:extLst>
          </p:cNvPr>
          <p:cNvSpPr txBox="1"/>
          <p:nvPr/>
        </p:nvSpPr>
        <p:spPr>
          <a:xfrm>
            <a:off x="5687785" y="2462893"/>
            <a:ext cx="5470071" cy="21229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Criação da página Administrador (e as novas funcionalidades);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Cliente só poder comprar produtos de um stand 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Mensagens de Confirmação (</a:t>
            </a:r>
            <a:r>
              <a:rPr lang="pt-PT" i="1"/>
              <a:t>Pop-Ups</a:t>
            </a:r>
            <a:r>
              <a:rPr lang="pt-PT"/>
              <a:t>);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Páginas de </a:t>
            </a:r>
            <a:r>
              <a:rPr lang="pt-PT" i="1"/>
              <a:t>Rating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952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pt-PT"/>
              <a:t>CONHEÇA A EQUIPA</a:t>
            </a:r>
          </a:p>
        </p:txBody>
      </p:sp>
      <p:pic>
        <p:nvPicPr>
          <p:cNvPr id="47" name="Marcador de Posição da Imagem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3385541" y="2880938"/>
            <a:ext cx="1306116" cy="1845511"/>
          </a:xfrm>
        </p:spPr>
      </p:pic>
      <p:pic>
        <p:nvPicPr>
          <p:cNvPr id="45" name="Marcador de Posição da Imagem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5393488" y="2880937"/>
            <a:ext cx="1845511" cy="1845511"/>
          </a:xfrm>
        </p:spPr>
      </p:pic>
      <p:pic>
        <p:nvPicPr>
          <p:cNvPr id="43" name="Marcador de Posição da Imagem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/>
        </p:blipFill>
        <p:spPr>
          <a:xfrm>
            <a:off x="7671132" y="2882139"/>
            <a:ext cx="1845511" cy="1843107"/>
          </a:xfrm>
        </p:spPr>
      </p:pic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284" y="5084524"/>
            <a:ext cx="2123743" cy="343061"/>
          </a:xfrm>
        </p:spPr>
        <p:txBody>
          <a:bodyPr rtlCol="0"/>
          <a:lstStyle/>
          <a:p>
            <a:pPr rtl="0"/>
            <a:r>
              <a:rPr lang="pt-PT"/>
              <a:t>Alexandre Martins​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970721" y="5084523"/>
            <a:ext cx="2135755" cy="343061"/>
          </a:xfrm>
        </p:spPr>
        <p:txBody>
          <a:bodyPr rtlCol="0"/>
          <a:lstStyle/>
          <a:p>
            <a:pPr rtl="0"/>
            <a:r>
              <a:rPr lang="pt-PT"/>
              <a:t>Bernardo Escudeiro​</a:t>
            </a:r>
          </a:p>
        </p:txBody>
      </p:sp>
      <p:sp>
        <p:nvSpPr>
          <p:cNvPr id="34" name="Marcador de Posição do Texto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126589" y="5095513"/>
            <a:ext cx="2123743" cy="343061"/>
          </a:xfrm>
        </p:spPr>
        <p:txBody>
          <a:bodyPr rtlCol="0"/>
          <a:lstStyle/>
          <a:p>
            <a:pPr rtl="0"/>
            <a:r>
              <a:rPr lang="pt-PT"/>
              <a:t>Eduardo Rocha​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58306" y="5084522"/>
            <a:ext cx="2123742" cy="343061"/>
          </a:xfrm>
        </p:spPr>
        <p:txBody>
          <a:bodyPr rtlCol="0"/>
          <a:lstStyle/>
          <a:p>
            <a:pPr rtl="0"/>
            <a:r>
              <a:rPr lang="pt-PT"/>
              <a:t>Guilherme Marques​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790022" y="5095512"/>
            <a:ext cx="1845511" cy="343061"/>
          </a:xfrm>
        </p:spPr>
        <p:txBody>
          <a:bodyPr rtlCol="0"/>
          <a:lstStyle/>
          <a:p>
            <a:pPr rtl="0"/>
            <a:r>
              <a:rPr lang="pt-PT" sz="1400"/>
              <a:t>Hugo Martins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Laboratórios de informática IV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25509" y="6367895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BeFeira – O seu Gestor de feiras online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2236" y="6367895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</a:t>
            </a:fld>
            <a:endParaRPr lang="pt-PT"/>
          </a:p>
        </p:txBody>
      </p:sp>
      <p:pic>
        <p:nvPicPr>
          <p:cNvPr id="6" name="Marcador de Posição da Imagem 57">
            <a:extLst>
              <a:ext uri="{FF2B5EF4-FFF2-40B4-BE49-F238E27FC236}">
                <a16:creationId xmlns:a16="http://schemas.microsoft.com/office/drawing/2014/main" id="{7A521C8E-EA79-9CCC-F63A-53A12BB88A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237714" y="2880937"/>
            <a:ext cx="1267635" cy="1845511"/>
          </a:xfrm>
          <a:prstGeom prst="rect">
            <a:avLst/>
          </a:prstGeom>
        </p:spPr>
      </p:pic>
      <p:pic>
        <p:nvPicPr>
          <p:cNvPr id="16" name="Marcador de Posição da Imagem 15" descr="Uma imagem com pessoa, parede&#10;&#10;Descrição gerada automaticamente">
            <a:extLst>
              <a:ext uri="{FF2B5EF4-FFF2-40B4-BE49-F238E27FC236}">
                <a16:creationId xmlns:a16="http://schemas.microsoft.com/office/drawing/2014/main" id="{89FCDF76-EA62-870F-330C-04A55A427E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12468" b="12468"/>
          <a:stretch>
            <a:fillRect/>
          </a:stretch>
        </p:blipFill>
        <p:spPr>
          <a:xfrm>
            <a:off x="838200" y="2880937"/>
            <a:ext cx="1845511" cy="1845511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9">
            <a:extLst>
              <a:ext uri="{FF2B5EF4-FFF2-40B4-BE49-F238E27FC236}">
                <a16:creationId xmlns:a16="http://schemas.microsoft.com/office/drawing/2014/main" id="{B69E62A5-05C7-B962-2E7E-009009ED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16" y="3304440"/>
            <a:ext cx="4103684" cy="28891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3435"/>
            <a:ext cx="5111750" cy="1204912"/>
          </a:xfrm>
        </p:spPr>
        <p:txBody>
          <a:bodyPr rtlCol="0" anchor="b">
            <a:normAutofit/>
          </a:bodyPr>
          <a:lstStyle/>
          <a:p>
            <a:pPr rtl="0"/>
            <a:r>
              <a:rPr lang="pt-PT"/>
              <a:t>Diagrama de Gant</a:t>
            </a:r>
          </a:p>
        </p:txBody>
      </p:sp>
      <p:sp>
        <p:nvSpPr>
          <p:cNvPr id="66" name="Marcador de Posição da Data 65">
            <a:extLst>
              <a:ext uri="{FF2B5EF4-FFF2-40B4-BE49-F238E27FC236}">
                <a16:creationId xmlns:a16="http://schemas.microsoft.com/office/drawing/2014/main" id="{FF303B66-BE3D-4142-824A-9EE2B017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Laboratórios de informática IV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5309" y="6422338"/>
            <a:ext cx="2193781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pt-PT"/>
              <a:t>BeFeira – O seu Gestor de feiras online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pt-PT" smtClean="0"/>
              <a:pPr rtl="0">
                <a:spcAft>
                  <a:spcPts val="600"/>
                </a:spcAft>
              </a:pPr>
              <a:t>20</a:t>
            </a:fld>
            <a:endParaRPr lang="pt-PT"/>
          </a:p>
        </p:txBody>
      </p:sp>
      <p:pic>
        <p:nvPicPr>
          <p:cNvPr id="5" name="Marcador de Posição de Conteúdo 5">
            <a:extLst>
              <a:ext uri="{FF2B5EF4-FFF2-40B4-BE49-F238E27FC236}">
                <a16:creationId xmlns:a16="http://schemas.microsoft.com/office/drawing/2014/main" id="{1C038397-A00B-1ACB-D04A-825BCD1A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3" y="136525"/>
            <a:ext cx="9862196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7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F5BD5-D8A3-91FD-3F50-D8335306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Conclusão</a:t>
            </a:r>
          </a:p>
        </p:txBody>
      </p:sp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406112C5-A8E5-53E6-C033-51EC17FC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214B611E-16F1-49E2-F319-008C55CE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3145" y="6344805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246943E-C1E8-6832-DA50-B58CF88D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21</a:t>
            </a:fld>
            <a:endParaRPr lang="pt-PT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2ED5B5-7611-CF2A-5845-C5D0A8F4EE19}"/>
              </a:ext>
            </a:extLst>
          </p:cNvPr>
          <p:cNvSpPr txBox="1"/>
          <p:nvPr/>
        </p:nvSpPr>
        <p:spPr>
          <a:xfrm>
            <a:off x="5724003" y="2008832"/>
            <a:ext cx="5425899" cy="3369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Grande dificuldade de adaptação inicial;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Objetivos cumpridos na íntegra;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Possíveis melhorias mencionadas;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Alguns requisitos não foram realizados por escassez de tempo;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pt-PT"/>
              <a:t>Vasto leque de conhecimentos adquiridos utilizando uma nova linguagem e novas ferramentas.</a:t>
            </a:r>
          </a:p>
        </p:txBody>
      </p:sp>
      <p:pic>
        <p:nvPicPr>
          <p:cNvPr id="13" name="Imagem 13" descr="Uma imagem com escuro, luz&#10;&#10;Descrição gerada automaticamente">
            <a:extLst>
              <a:ext uri="{FF2B5EF4-FFF2-40B4-BE49-F238E27FC236}">
                <a16:creationId xmlns:a16="http://schemas.microsoft.com/office/drawing/2014/main" id="{D09DB76A-A680-7417-C9A8-2A189A94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99" y="346124"/>
            <a:ext cx="656494" cy="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3837A-7AEB-7B3F-2FF3-D234D5EA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99537"/>
            <a:ext cx="3722459" cy="1325563"/>
          </a:xfrm>
        </p:spPr>
        <p:txBody>
          <a:bodyPr anchor="b">
            <a:normAutofit/>
          </a:bodyPr>
          <a:lstStyle/>
          <a:p>
            <a:r>
              <a:rPr lang="pt-PT" sz="4800">
                <a:ea typeface="+mj-lt"/>
                <a:cs typeface="+mj-lt"/>
              </a:rPr>
              <a:t>B</a:t>
            </a:r>
            <a:r>
              <a:rPr lang="pt-PT" sz="3600">
                <a:solidFill>
                  <a:srgbClr val="FF0000"/>
                </a:solidFill>
                <a:ea typeface="+mj-lt"/>
                <a:cs typeface="+mj-lt"/>
              </a:rPr>
              <a:t>E</a:t>
            </a:r>
            <a:r>
              <a:rPr lang="pt-PT" sz="4800">
                <a:ea typeface="+mj-lt"/>
                <a:cs typeface="+mj-lt"/>
              </a:rPr>
              <a:t>FEIRA</a:t>
            </a:r>
            <a:br>
              <a:rPr lang="pt-PT" sz="1800">
                <a:ea typeface="+mj-lt"/>
                <a:cs typeface="+mj-lt"/>
              </a:rPr>
            </a:br>
            <a:r>
              <a:rPr lang="pt-PT" sz="1800">
                <a:ea typeface="+mj-lt"/>
                <a:cs typeface="+mj-lt"/>
              </a:rPr>
              <a:t>GESTOR DE FEIRAS ONLINE</a:t>
            </a:r>
          </a:p>
          <a:p>
            <a:endParaRPr lang="pt-PT" sz="1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/>
          <a:p>
            <a:pPr rtl="0"/>
            <a:r>
              <a:rPr lang="pt-PT" sz="1900"/>
              <a:t>Universidade do Minho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D3658E-9C86-0F1B-E31B-5414F1BE8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pt-PT" sz="1900"/>
              <a:t>Laboratórios de Informática IV</a:t>
            </a:r>
            <a:endParaRPr lang="en-US" sz="190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AC8567-5FB9-C9B3-2929-A32AC2B5FB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7 de fevereiro 2023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32EC067-444E-A9B1-403D-B1E59BAD99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1834086"/>
          </a:xfrm>
        </p:spPr>
        <p:txBody>
          <a:bodyPr>
            <a:normAutofit/>
          </a:bodyPr>
          <a:lstStyle/>
          <a:p>
            <a:r>
              <a:rPr lang="en-US"/>
              <a:t>Alexandre Martins</a:t>
            </a:r>
          </a:p>
          <a:p>
            <a:r>
              <a:rPr lang="en-US"/>
              <a:t>Bernardo Escudeiro</a:t>
            </a:r>
          </a:p>
          <a:p>
            <a:r>
              <a:rPr lang="en-US"/>
              <a:t>Eduardo Rocha</a:t>
            </a:r>
          </a:p>
          <a:p>
            <a:r>
              <a:rPr lang="en-US"/>
              <a:t>Guilherme Marques</a:t>
            </a:r>
          </a:p>
          <a:p>
            <a:r>
              <a:rPr lang="en-US"/>
              <a:t>Hugo Martins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4" name="Date Placeholder 10">
            <a:extLst>
              <a:ext uri="{FF2B5EF4-FFF2-40B4-BE49-F238E27FC236}">
                <a16:creationId xmlns:a16="http://schemas.microsoft.com/office/drawing/2014/main" id="{423F2B35-A77B-CC3A-BE17-B30D1836209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030046" y="6356350"/>
            <a:ext cx="18371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noProof="0"/>
              <a:t>Laboratórios de informática IV</a:t>
            </a:r>
          </a:p>
        </p:txBody>
      </p:sp>
      <p:sp>
        <p:nvSpPr>
          <p:cNvPr id="26" name="Footer Placeholder 11">
            <a:extLst>
              <a:ext uri="{FF2B5EF4-FFF2-40B4-BE49-F238E27FC236}">
                <a16:creationId xmlns:a16="http://schemas.microsoft.com/office/drawing/2014/main" id="{81C6EB3A-CD89-12D2-171B-FA1681335B4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err="1"/>
              <a:t>BeFeira</a:t>
            </a:r>
            <a:r>
              <a:rPr lang="pt-PT"/>
              <a:t> – O seu Gestor de feiras online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081A5D9A-FB23-E66C-BE30-661E03050D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noProof="0" smtClean="0"/>
              <a:pPr rtl="0">
                <a:spcAft>
                  <a:spcPts val="600"/>
                </a:spcAft>
              </a:pPr>
              <a:t>22</a:t>
            </a:fld>
            <a:endParaRPr lang="pt-PT" noProof="0"/>
          </a:p>
        </p:txBody>
      </p:sp>
      <p:pic>
        <p:nvPicPr>
          <p:cNvPr id="6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4EB129AB-294F-F5F4-9054-F170DC249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0" t="14493" r="47909" b="47826"/>
          <a:stretch/>
        </p:blipFill>
        <p:spPr>
          <a:xfrm>
            <a:off x="3022256" y="1666587"/>
            <a:ext cx="1387921" cy="150284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86806A-0183-1484-B33F-AA236639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" y="442582"/>
            <a:ext cx="1871662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3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73" y="436030"/>
            <a:ext cx="3171825" cy="534963"/>
          </a:xfrm>
        </p:spPr>
        <p:txBody>
          <a:bodyPr rtlCol="0"/>
          <a:lstStyle/>
          <a:p>
            <a:pPr rtl="0"/>
            <a:r>
              <a:rPr lang="pt-PT"/>
              <a:t>Índice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3973" y="6356349"/>
            <a:ext cx="1734641" cy="365127"/>
          </a:xfrm>
        </p:spPr>
        <p:txBody>
          <a:bodyPr rtlCol="0"/>
          <a:lstStyle/>
          <a:p>
            <a:pPr rtl="0"/>
            <a:r>
              <a:rPr lang="pt-PT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9159" y="6356349"/>
            <a:ext cx="2482842" cy="365125"/>
          </a:xfrm>
        </p:spPr>
        <p:txBody>
          <a:bodyPr rtlCol="0"/>
          <a:lstStyle/>
          <a:p>
            <a:pPr rtl="0"/>
            <a:r>
              <a:rPr lang="pt-PT"/>
              <a:t>BeFeira – O seu Gestor de feiras online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5481" y="6360024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3</a:t>
            </a:fld>
            <a:endParaRPr lang="pt-PT"/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417D58DD-047A-871A-D9F3-6EF2BB08228E}"/>
              </a:ext>
            </a:extLst>
          </p:cNvPr>
          <p:cNvSpPr txBox="1">
            <a:spLocks/>
          </p:cNvSpPr>
          <p:nvPr/>
        </p:nvSpPr>
        <p:spPr>
          <a:xfrm>
            <a:off x="1043333" y="702129"/>
            <a:ext cx="5715412" cy="4958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pt-PT" sz="1800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/>
              <a:t>1ªFase</a:t>
            </a:r>
          </a:p>
          <a:p>
            <a:pPr>
              <a:lnSpc>
                <a:spcPct val="100000"/>
              </a:lnSpc>
            </a:pPr>
            <a:r>
              <a:rPr lang="pt-PT" sz="1800"/>
              <a:t>    </a:t>
            </a:r>
            <a:r>
              <a:rPr lang="pt-PT" sz="1800">
                <a:ea typeface="+mn-lt"/>
                <a:cs typeface="+mn-lt"/>
              </a:rPr>
              <a:t>    </a:t>
            </a:r>
            <a:r>
              <a:rPr lang="pt-PT" sz="1600">
                <a:ea typeface="+mn-lt"/>
                <a:cs typeface="+mn-lt"/>
              </a:rPr>
              <a:t> ➩</a:t>
            </a:r>
            <a:r>
              <a:rPr lang="pt-PT" sz="1600"/>
              <a:t> Definição e Fundamentação</a:t>
            </a:r>
            <a:endParaRPr lang="pt-PT" sz="16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/>
              <a:t>2ªFase</a:t>
            </a:r>
          </a:p>
          <a:p>
            <a:pPr>
              <a:lnSpc>
                <a:spcPct val="100000"/>
              </a:lnSpc>
            </a:pPr>
            <a:r>
              <a:rPr lang="pt-PT" sz="1800"/>
              <a:t>     </a:t>
            </a:r>
            <a:r>
              <a:rPr lang="pt-PT" sz="1800">
                <a:ea typeface="+mn-lt"/>
                <a:cs typeface="+mn-lt"/>
              </a:rPr>
              <a:t>   </a:t>
            </a:r>
            <a:r>
              <a:rPr lang="pt-PT" sz="1600">
                <a:ea typeface="+mn-lt"/>
                <a:cs typeface="+mn-lt"/>
              </a:rPr>
              <a:t> ➩</a:t>
            </a:r>
            <a:r>
              <a:rPr lang="pt-PT" sz="1600"/>
              <a:t> Requisitos</a:t>
            </a:r>
            <a:r>
              <a:rPr lang="pt-PT" sz="1600">
                <a:ea typeface="+mn-lt"/>
                <a:cs typeface="+mn-lt"/>
              </a:rPr>
              <a:t> e Especificação</a:t>
            </a:r>
            <a:endParaRPr lang="pt-PT" sz="1600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/>
              <a:t>3ªFase</a:t>
            </a:r>
          </a:p>
          <a:p>
            <a:pPr>
              <a:lnSpc>
                <a:spcPct val="100000"/>
              </a:lnSpc>
            </a:pPr>
            <a:r>
              <a:rPr lang="pt-PT" sz="1600">
                <a:ea typeface="+mn-lt"/>
                <a:cs typeface="+mn-lt"/>
              </a:rPr>
              <a:t>         ➩ Ferramentas utilizadas</a:t>
            </a:r>
          </a:p>
          <a:p>
            <a:pPr>
              <a:lnSpc>
                <a:spcPct val="100000"/>
              </a:lnSpc>
            </a:pPr>
            <a:r>
              <a:rPr lang="pt-PT" sz="1600">
                <a:ea typeface="+mn-lt"/>
                <a:cs typeface="+mn-lt"/>
              </a:rPr>
              <a:t>         ➩ Estrutura do Projeto</a:t>
            </a:r>
            <a:endParaRPr lang="pt-PT" sz="1600"/>
          </a:p>
          <a:p>
            <a:pPr>
              <a:lnSpc>
                <a:spcPct val="100000"/>
              </a:lnSpc>
            </a:pPr>
            <a:r>
              <a:rPr lang="pt-PT" sz="1600">
                <a:ea typeface="+mn-lt"/>
                <a:cs typeface="+mn-lt"/>
              </a:rPr>
              <a:t>         ➩ Estratégias utilizadas</a:t>
            </a:r>
            <a:endParaRPr lang="pt-PT" sz="1600"/>
          </a:p>
          <a:p>
            <a:pPr>
              <a:lnSpc>
                <a:spcPct val="100000"/>
              </a:lnSpc>
            </a:pPr>
            <a:r>
              <a:rPr lang="pt-PT" sz="1600">
                <a:ea typeface="+mn-lt"/>
                <a:cs typeface="+mn-lt"/>
              </a:rPr>
              <a:t>         ➩ Divisão de trabalho</a:t>
            </a:r>
            <a:endParaRPr lang="pt-PT" sz="1600"/>
          </a:p>
          <a:p>
            <a:pPr>
              <a:lnSpc>
                <a:spcPct val="100000"/>
              </a:lnSpc>
            </a:pPr>
            <a:r>
              <a:rPr lang="pt-PT" sz="1600">
                <a:ea typeface="+mn-lt"/>
                <a:cs typeface="+mn-lt"/>
              </a:rPr>
              <a:t>         ➩ Produto Final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>
                <a:ea typeface="+mn-lt"/>
                <a:cs typeface="+mn-lt"/>
              </a:rPr>
              <a:t>Análise do trabalho /Possíveis melhorias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>
                <a:ea typeface="+mn-lt"/>
                <a:cs typeface="+mn-lt"/>
              </a:rPr>
              <a:t>Diagrama de Gant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pt-PT" sz="1800">
                <a:ea typeface="+mn-lt"/>
                <a:cs typeface="+mn-lt"/>
              </a:rPr>
              <a:t>Conclusão</a:t>
            </a:r>
          </a:p>
          <a:p>
            <a:r>
              <a:rPr lang="pt-PT">
                <a:ea typeface="+mn-lt"/>
                <a:cs typeface="+mn-lt"/>
              </a:rPr>
              <a:t>      </a:t>
            </a:r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160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0DF92-CE17-6425-08E0-F85C3F5B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" y="142887"/>
            <a:ext cx="8579512" cy="966335"/>
          </a:xfrm>
        </p:spPr>
        <p:txBody>
          <a:bodyPr/>
          <a:lstStyle/>
          <a:p>
            <a:r>
              <a:rPr lang="pt-PT"/>
              <a:t>1ªfAse(</a:t>
            </a:r>
            <a:r>
              <a:rPr lang="pt-PT">
                <a:ea typeface="+mj-lt"/>
                <a:cs typeface="+mj-lt"/>
              </a:rPr>
              <a:t>Definição e Fundamentação)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C00FF5-69C1-C7BD-90B9-48114CDDA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1869099"/>
            <a:ext cx="5727455" cy="25193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PT" sz="1800"/>
              <a:t>Na primeira fase do trabalho prático foram abordados os seguintes aspetos:</a:t>
            </a:r>
            <a:endParaRPr lang="pt-PT"/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/>
              <a:t>Contextualização;</a:t>
            </a: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/>
              <a:t>Fundamentação;</a:t>
            </a: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/>
              <a:t>Objetivos;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pt-PT" sz="1800"/>
              <a:t>Viabilidade do projeto;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115D3D-43B2-FB7A-DE87-9014D3D5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1736959" cy="365126"/>
          </a:xfrm>
        </p:spPr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146F098-DC7C-B187-A827-C81C9375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6704" y="6356349"/>
            <a:ext cx="2482842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CF1E2F-6EE5-DC4A-C0B8-26CA790C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4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366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1AB46-E245-6EEA-7438-4329B009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59" y="-456829"/>
            <a:ext cx="8246097" cy="1345355"/>
          </a:xfrm>
        </p:spPr>
        <p:txBody>
          <a:bodyPr>
            <a:normAutofit/>
          </a:bodyPr>
          <a:lstStyle/>
          <a:p>
            <a:r>
              <a:rPr lang="pt-PT"/>
              <a:t>Contextualização/ Fundamentação 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C797A0-AA11-EE16-8EB5-65EF952CB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007" y="1362149"/>
            <a:ext cx="6439106" cy="504570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Projeto pensado pela dona Carmo e pelo João;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Dificuldades de mobilidade da dona Carmo e seu gosto pela feira de Braga motivou a ideia da criação deste projeto;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Têm o objetivo de juntar feirantes de todo o país;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Indicativos de segurança extra em vendedores verificados;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Ratings de produtos e vendedores;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Feirantes poupam dinheiro em deslocações, etc.;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Prático para os clientes;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Os principais custos vão ser na implementação e manutenção;</a:t>
            </a: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Lucro estimado por produto vendido: 5% para aplicação;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,Sans-Serif"/>
              <a:buChar char="•"/>
            </a:pPr>
            <a:r>
              <a:rPr lang="pt-PT" sz="1600">
                <a:ea typeface="+mn-lt"/>
                <a:cs typeface="+mn-lt"/>
              </a:rPr>
              <a:t>Rentabilização do site.</a:t>
            </a:r>
          </a:p>
          <a:p>
            <a:pPr>
              <a:lnSpc>
                <a:spcPct val="150000"/>
              </a:lnSpc>
            </a:pPr>
            <a:endParaRPr lang="pt-PT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7C6BE34-9CFA-F520-440E-E3AE6D0E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407851"/>
            <a:ext cx="1828637" cy="313624"/>
          </a:xfrm>
        </p:spPr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47EA74-86C1-330D-76A3-3E2F8FE7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6704" y="6356349"/>
            <a:ext cx="2482842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8FD5E0-A0D4-225C-7D5F-D371E076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5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0705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2D22E-029C-568E-9022-1EC19D91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19" y="133850"/>
            <a:ext cx="9224281" cy="1325563"/>
          </a:xfrm>
        </p:spPr>
        <p:txBody>
          <a:bodyPr/>
          <a:lstStyle/>
          <a:p>
            <a:r>
              <a:rPr lang="pt-PT"/>
              <a:t>2ªfASE (</a:t>
            </a:r>
            <a:r>
              <a:rPr lang="pt-PT">
                <a:ea typeface="+mj-lt"/>
                <a:cs typeface="+mj-lt"/>
              </a:rPr>
              <a:t>Requisitos e Especificação)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2F572D-494B-B26F-43E4-8B63FE936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99" y="2007681"/>
            <a:ext cx="5950192" cy="348065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pt-PT" sz="1800">
                <a:ea typeface="+mn-lt"/>
                <a:cs typeface="+mn-lt"/>
              </a:rPr>
              <a:t>Na segunda fase do trabalho prático foram abordados os seguintes aspetos:</a:t>
            </a:r>
            <a:endParaRPr lang="en-US" sz="18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>
                <a:ea typeface="+mn-lt"/>
                <a:cs typeface="+mn-lt"/>
              </a:rPr>
              <a:t>Levantamento e análise de requisitos;</a:t>
            </a:r>
            <a:endParaRPr lang="en-US" sz="18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>
                <a:ea typeface="+mn-lt"/>
                <a:cs typeface="+mn-lt"/>
              </a:rPr>
              <a:t>Especificação dos </a:t>
            </a:r>
            <a:r>
              <a:rPr lang="pt-PT" sz="1800" i="1">
                <a:ea typeface="+mn-lt"/>
                <a:cs typeface="+mn-lt"/>
              </a:rPr>
              <a:t>Use Cases</a:t>
            </a:r>
            <a:r>
              <a:rPr lang="pt-PT" sz="1800">
                <a:ea typeface="+mn-lt"/>
                <a:cs typeface="+mn-lt"/>
              </a:rPr>
              <a:t>;</a:t>
            </a:r>
            <a:endParaRPr lang="en-US" sz="18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>
                <a:ea typeface="+mn-lt"/>
                <a:cs typeface="+mn-lt"/>
              </a:rPr>
              <a:t>Realização do modelo de domínio;</a:t>
            </a:r>
            <a:endParaRPr lang="en-US" sz="1800"/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pt-PT" sz="1800"/>
              <a:t>Validação dos Requisitos.</a:t>
            </a:r>
            <a:endParaRPr lang="en-US" sz="180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E413FE4-ACCF-219D-F5E8-A3F2E5B7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1987216" cy="365126"/>
          </a:xfrm>
        </p:spPr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87ADEC-1EF6-4755-7F69-81CA1694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886" y="6356349"/>
            <a:ext cx="2482842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C0E7EAF-931C-B453-1717-643DC9A7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2104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Data 8">
            <a:extLst>
              <a:ext uri="{FF2B5EF4-FFF2-40B4-BE49-F238E27FC236}">
                <a16:creationId xmlns:a16="http://schemas.microsoft.com/office/drawing/2014/main" id="{6AFA90DF-555F-9B41-F0DA-A81361C2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Laboratórios de informática IV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F324183A-FF35-20D7-4339-65060CE7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2691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BeFeira – O seu Gestor de feiras online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75AAC0F1-7AFD-D6F3-0602-D8967B11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7</a:t>
            </a:fld>
            <a:endParaRPr lang="pt-PT" noProof="0"/>
          </a:p>
        </p:txBody>
      </p:sp>
      <p:graphicFrame>
        <p:nvGraphicFramePr>
          <p:cNvPr id="22" name="Tabela 22">
            <a:extLst>
              <a:ext uri="{FF2B5EF4-FFF2-40B4-BE49-F238E27FC236}">
                <a16:creationId xmlns:a16="http://schemas.microsoft.com/office/drawing/2014/main" id="{90902D09-1BD4-E1CD-9C5C-30C7D4DE1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22515"/>
              </p:ext>
            </p:extLst>
          </p:nvPr>
        </p:nvGraphicFramePr>
        <p:xfrm>
          <a:off x="598714" y="1001485"/>
          <a:ext cx="10864849" cy="375260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64870">
                  <a:extLst>
                    <a:ext uri="{9D8B030D-6E8A-4147-A177-3AD203B41FA5}">
                      <a16:colId xmlns:a16="http://schemas.microsoft.com/office/drawing/2014/main" val="160739391"/>
                    </a:ext>
                  </a:extLst>
                </a:gridCol>
                <a:gridCol w="1873579">
                  <a:extLst>
                    <a:ext uri="{9D8B030D-6E8A-4147-A177-3AD203B41FA5}">
                      <a16:colId xmlns:a16="http://schemas.microsoft.com/office/drawing/2014/main" val="1570781166"/>
                    </a:ext>
                  </a:extLst>
                </a:gridCol>
                <a:gridCol w="7001934">
                  <a:extLst>
                    <a:ext uri="{9D8B030D-6E8A-4147-A177-3AD203B41FA5}">
                      <a16:colId xmlns:a16="http://schemas.microsoft.com/office/drawing/2014/main" val="4183257865"/>
                    </a:ext>
                  </a:extLst>
                </a:gridCol>
                <a:gridCol w="1024466">
                  <a:extLst>
                    <a:ext uri="{9D8B030D-6E8A-4147-A177-3AD203B41FA5}">
                      <a16:colId xmlns:a16="http://schemas.microsoft.com/office/drawing/2014/main" val="1388915395"/>
                    </a:ext>
                  </a:extLst>
                </a:gridCol>
              </a:tblGrid>
              <a:tr h="445324">
                <a:tc>
                  <a:txBody>
                    <a:bodyPr/>
                    <a:lstStyle/>
                    <a:p>
                      <a:r>
                        <a:rPr lang="pt-PT" sz="1600"/>
                        <a:t>Número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60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60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600"/>
                        <a:t>RF/RNF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013909"/>
                  </a:ext>
                </a:extLst>
              </a:tr>
              <a:tr h="565844"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Pesquisa 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/>
                        <a:t>O utilizador pode pesquisar com palavras-chave no sistema de pesquisa, ou escolher o stand/feira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51459"/>
                  </a:ext>
                </a:extLst>
              </a:tr>
              <a:tr h="363993"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Gerir Carrinho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/>
                        <a:t>É possível remover/adicionar produtos ao carrinho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654561"/>
                  </a:ext>
                </a:extLst>
              </a:tr>
              <a:tr h="565844"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Finalizar Compra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600"/>
                        <a:t>É necessária autenticação para conseguir concluir compra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73386"/>
                  </a:ext>
                </a:extLst>
              </a:tr>
              <a:tr h="551206"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Modo de pagamento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utilizador pode escolher entre os métodos de pagamento pelo vendedor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45252"/>
                  </a:ext>
                </a:extLst>
              </a:tr>
              <a:tr h="446730"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Gestão de stocks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Após a confirmação de uma encomenda, o sistema deverá remover os produtos de stock</a:t>
                      </a:r>
                      <a:endParaRPr lang="pt-P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/>
                        <a:t>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96722"/>
                  </a:ext>
                </a:extLst>
              </a:tr>
              <a:tr h="4467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60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/>
                        <a:t>Manutenção da plataforma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PT" sz="1600"/>
                        <a:t>Períodos de manutenção ou que impeçam o serviço de funcionar têm que ser efetuados das 2h as 5h da manhã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/>
                        <a:t>RNF</a:t>
                      </a:r>
                    </a:p>
                    <a:p>
                      <a:pPr lvl="0" algn="ctr">
                        <a:buNone/>
                      </a:pPr>
                      <a:endParaRPr lang="pt-P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114346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40CE4513-B0AB-8E4C-572F-0B9466452E41}"/>
              </a:ext>
            </a:extLst>
          </p:cNvPr>
          <p:cNvSpPr txBox="1"/>
          <p:nvPr/>
        </p:nvSpPr>
        <p:spPr>
          <a:xfrm>
            <a:off x="4044722" y="4949598"/>
            <a:ext cx="95079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Tabela 1 – Alguns requisitos relevantes 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821E421-5D0C-674F-DA79-78879CCE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68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Validação de requisitos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9600" y="6356350"/>
            <a:ext cx="4114800" cy="365125"/>
          </a:xfrm>
        </p:spPr>
        <p:txBody>
          <a:bodyPr rtlCol="0"/>
          <a:lstStyle/>
          <a:p>
            <a:pPr rtl="0"/>
            <a:r>
              <a:rPr lang="pt-PT"/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8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1802FF6-6C48-5E47-1116-303D20A6AD2E}"/>
              </a:ext>
            </a:extLst>
          </p:cNvPr>
          <p:cNvSpPr txBox="1"/>
          <p:nvPr/>
        </p:nvSpPr>
        <p:spPr>
          <a:xfrm>
            <a:off x="5838672" y="1994041"/>
            <a:ext cx="542661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>
                <a:ea typeface="+mn-lt"/>
                <a:cs typeface="+mn-lt"/>
              </a:rPr>
              <a:t>➩</a:t>
            </a:r>
            <a:r>
              <a:rPr lang="pt-PT"/>
              <a:t>Após uma primeira reunião da equipa que contou com a realização do levantamento de requisitos, foi realizada uma segunda reunião  com o objetivo de validar os requisitos estabelecidos  com a Dona Carmo, bem como  realizar alguns ajustes nos mesmos. </a:t>
            </a:r>
            <a:endParaRPr lang="en-US"/>
          </a:p>
          <a:p>
            <a:pPr algn="just"/>
            <a:endParaRPr lang="pt-PT"/>
          </a:p>
          <a:p>
            <a:pPr algn="just"/>
            <a:r>
              <a:rPr lang="pt-PT">
                <a:ea typeface="+mn-lt"/>
                <a:cs typeface="+mn-lt"/>
              </a:rPr>
              <a:t>➩</a:t>
            </a:r>
            <a:r>
              <a:rPr lang="pt-PT"/>
              <a:t>Todos os requisitos relevantes foram mantidos ou aperfeiçoados e os de menor importância removidos.</a:t>
            </a:r>
          </a:p>
          <a:p>
            <a:pPr algn="just"/>
            <a:endParaRPr lang="pt-PT"/>
          </a:p>
          <a:p>
            <a:pPr algn="just"/>
            <a:r>
              <a:rPr lang="pt-PT">
                <a:ea typeface="+mn-lt"/>
                <a:cs typeface="+mn-lt"/>
              </a:rPr>
              <a:t>➩</a:t>
            </a:r>
            <a:r>
              <a:rPr lang="pt-PT"/>
              <a:t>Após este longo processo  foi dada a luz verde para avançar com especificação e desenvolvimento de software.</a:t>
            </a:r>
            <a:endParaRPr lang="en-US"/>
          </a:p>
          <a:p>
            <a:pPr algn="just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453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4407DA1-899C-9FC0-D029-E412651DB803}"/>
              </a:ext>
            </a:extLst>
          </p:cNvPr>
          <p:cNvSpPr txBox="1"/>
          <p:nvPr/>
        </p:nvSpPr>
        <p:spPr>
          <a:xfrm>
            <a:off x="609311" y="295592"/>
            <a:ext cx="5981701" cy="67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PT"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Diagrama de Use Cases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467FD24F-FA55-5697-7F15-FCE17F79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51" y="972929"/>
            <a:ext cx="6028378" cy="4596637"/>
          </a:xfrm>
          <a:prstGeom prst="rect">
            <a:avLst/>
          </a:prstGeom>
          <a:noFill/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AD72918-B979-ABA6-5E2B-F2633A42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2144"/>
            <a:ext cx="2256723" cy="36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kern="1200">
                <a:latin typeface="+mn-lt"/>
                <a:ea typeface="+mn-ea"/>
                <a:cs typeface="+mn-cs"/>
              </a:rPr>
              <a:t>Laboratórios de informática IV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DDD9D2F-DDA5-6834-A945-3DC5080F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6791" y="6356349"/>
            <a:ext cx="24828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 kern="1200">
                <a:latin typeface="+mn-lt"/>
                <a:ea typeface="+mn-ea"/>
                <a:cs typeface="+mn-cs"/>
              </a:rPr>
              <a:t>BeFeira – O seu Gestor de feiras online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980E59F-5163-55BB-3299-8F6D8E66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pt-PT" smtClean="0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761405-471D-DCF8-BD6E-D2451BAFF852}"/>
              </a:ext>
            </a:extLst>
          </p:cNvPr>
          <p:cNvSpPr txBox="1"/>
          <p:nvPr/>
        </p:nvSpPr>
        <p:spPr>
          <a:xfrm>
            <a:off x="8065325" y="705097"/>
            <a:ext cx="180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A8D6B2-7627-BB7D-30C5-9690678C390F}"/>
              </a:ext>
            </a:extLst>
          </p:cNvPr>
          <p:cNvSpPr txBox="1"/>
          <p:nvPr/>
        </p:nvSpPr>
        <p:spPr>
          <a:xfrm>
            <a:off x="2445884" y="5636758"/>
            <a:ext cx="4762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Figura 1 –Diagrama de Use Cases.</a:t>
            </a:r>
          </a:p>
        </p:txBody>
      </p:sp>
    </p:spTree>
    <p:extLst>
      <p:ext uri="{BB962C8B-B14F-4D97-AF65-F5344CB8AC3E}">
        <p14:creationId xmlns:p14="http://schemas.microsoft.com/office/powerpoint/2010/main" val="321717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nolinh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2_TF56180624_Win32" id="{A4F8BCF8-CFD5-41FF-AB68-349CC21900AC}" vid="{8AF3310A-41AA-47B8-AFFD-D5691737DEB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Befeira-grupo18</Template>
  <TotalTime>0</TotalTime>
  <Words>1281</Words>
  <Application>Microsoft Office PowerPoint</Application>
  <PresentationFormat>Ecrã Panorâmico</PresentationFormat>
  <Paragraphs>245</Paragraphs>
  <Slides>22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3" baseType="lpstr">
      <vt:lpstr>Monolinha</vt:lpstr>
      <vt:lpstr>Befeira gestor de feiras online</vt:lpstr>
      <vt:lpstr>CONHEÇA A EQUIPA</vt:lpstr>
      <vt:lpstr>Índice</vt:lpstr>
      <vt:lpstr>1ªfAse(Definição e Fundamentação)</vt:lpstr>
      <vt:lpstr>Contextualização/ Fundamentação </vt:lpstr>
      <vt:lpstr>2ªfASE (Requisitos e Especificação)</vt:lpstr>
      <vt:lpstr>Apresentação do PowerPoint</vt:lpstr>
      <vt:lpstr>Validação de requisitos</vt:lpstr>
      <vt:lpstr>Apresentação do PowerPoint</vt:lpstr>
      <vt:lpstr>3ªFASE</vt:lpstr>
      <vt:lpstr>FERRAMENTAS E Software Utilizados</vt:lpstr>
      <vt:lpstr>Estrutura do projeto</vt:lpstr>
      <vt:lpstr>ESTRATÉGIAS utilizadas</vt:lpstr>
      <vt:lpstr>Divisão do trabalho</vt:lpstr>
      <vt:lpstr>Apresentação do PowerPoint</vt:lpstr>
      <vt:lpstr>Apresentação do PowerPoint</vt:lpstr>
      <vt:lpstr>Apresentação do PowerPoint</vt:lpstr>
      <vt:lpstr>Apresentação do PowerPoint</vt:lpstr>
      <vt:lpstr>Comentário Final/Possíveis Melhorias</vt:lpstr>
      <vt:lpstr>Diagrama de Gant</vt:lpstr>
      <vt:lpstr>Conclusão</vt:lpstr>
      <vt:lpstr>BEFEIRA GESTOR DE FEIRAS ONLINE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Befeira gestor de feiras online</dc:title>
  <dc:creator>Alexandre Martins</dc:creator>
  <cp:lastModifiedBy>Alexandre Martins</cp:lastModifiedBy>
  <cp:revision>2</cp:revision>
  <dcterms:created xsi:type="dcterms:W3CDTF">2023-01-22T13:05:43Z</dcterms:created>
  <dcterms:modified xsi:type="dcterms:W3CDTF">2023-02-08T14:50:14Z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